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Lst>
  <p:sldSz cy="5143500" cx="9144000"/>
  <p:notesSz cx="6858000" cy="9144000"/>
  <p:embeddedFontLst>
    <p:embeddedFont>
      <p:font typeface="Montserrat"/>
      <p:regular r:id="rId9"/>
      <p:bold r:id="rId10"/>
      <p:italic r:id="rId11"/>
      <p:boldItalic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3" roundtripDataSignature="AMtx7mg905DOSFilcr1tFEnicZF6P4wp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Montserrat-italic.fntdata"/><Relationship Id="rId10" Type="http://schemas.openxmlformats.org/officeDocument/2006/relationships/font" Target="fonts/Montserrat-bold.fntdata"/><Relationship Id="rId13" Type="http://customschemas.google.com/relationships/presentationmetadata" Target="metadata"/><Relationship Id="rId12"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054a4cac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g2054a4cac4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7"/>
          <p:cNvSpPr txBox="1"/>
          <p:nvPr>
            <p:ph type="ctrTitle"/>
          </p:nvPr>
        </p:nvSpPr>
        <p:spPr>
          <a:xfrm>
            <a:off x="311704" y="744575"/>
            <a:ext cx="4191600" cy="1809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9pPr>
          </a:lstStyle>
          <a:p/>
        </p:txBody>
      </p:sp>
      <p:sp>
        <p:nvSpPr>
          <p:cNvPr id="11" name="Google Shape;11;p7"/>
          <p:cNvSpPr txBox="1"/>
          <p:nvPr>
            <p:ph idx="1" type="subTitle"/>
          </p:nvPr>
        </p:nvSpPr>
        <p:spPr>
          <a:xfrm>
            <a:off x="311700" y="2655650"/>
            <a:ext cx="4191600" cy="96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9pPr>
          </a:lstStyle>
          <a:p/>
        </p:txBody>
      </p:sp>
      <p:sp>
        <p:nvSpPr>
          <p:cNvPr id="12" name="Google Shape;1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3" name="Shape 4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7"/>
          <p:cNvSpPr txBox="1"/>
          <p:nvPr>
            <p:ph hasCustomPrompt="1" type="title"/>
          </p:nvPr>
        </p:nvSpPr>
        <p:spPr>
          <a:xfrm>
            <a:off x="3753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9"/>
          <p:cNvSpPr txBox="1"/>
          <p:nvPr>
            <p:ph type="title"/>
          </p:nvPr>
        </p:nvSpPr>
        <p:spPr>
          <a:xfrm>
            <a:off x="181942" y="159973"/>
            <a:ext cx="7886700" cy="34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1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 name="Google Shape;53;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8"/>
          <p:cNvSpPr txBox="1"/>
          <p:nvPr>
            <p:ph type="title"/>
          </p:nvPr>
        </p:nvSpPr>
        <p:spPr>
          <a:xfrm>
            <a:off x="439350" y="445025"/>
            <a:ext cx="83931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15" name="Google Shape;15;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16" name="Google Shape;1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9"/>
          <p:cNvSpPr txBox="1"/>
          <p:nvPr>
            <p:ph type="title"/>
          </p:nvPr>
        </p:nvSpPr>
        <p:spPr>
          <a:xfrm>
            <a:off x="700200" y="2150850"/>
            <a:ext cx="7743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100"/>
              <a:buFont typeface="Montserrat"/>
              <a:buNone/>
              <a:defRPr b="1" sz="4100">
                <a:latin typeface="Montserrat"/>
                <a:ea typeface="Montserrat"/>
                <a:cs typeface="Montserrat"/>
                <a:sym typeface="Montserrat"/>
              </a:defRPr>
            </a:lvl1pPr>
            <a:lvl2pPr lvl="1"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9pPr>
          </a:lstStyle>
          <a:p/>
        </p:txBody>
      </p:sp>
      <p:sp>
        <p:nvSpPr>
          <p:cNvPr id="19" name="Google Shape;1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10"/>
          <p:cNvSpPr txBox="1"/>
          <p:nvPr>
            <p:ph type="title"/>
          </p:nvPr>
        </p:nvSpPr>
        <p:spPr>
          <a:xfrm>
            <a:off x="439350" y="445025"/>
            <a:ext cx="83931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22" name="Google Shape;22;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23" name="Google Shape;2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6" name="Google Shape;26;p11"/>
          <p:cNvSpPr txBox="1"/>
          <p:nvPr>
            <p:ph idx="1" type="body"/>
          </p:nvPr>
        </p:nvSpPr>
        <p:spPr>
          <a:xfrm>
            <a:off x="311700" y="2017425"/>
            <a:ext cx="3999900" cy="25515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11"/>
          <p:cNvSpPr txBox="1"/>
          <p:nvPr>
            <p:ph idx="2" type="body"/>
          </p:nvPr>
        </p:nvSpPr>
        <p:spPr>
          <a:xfrm>
            <a:off x="4832400" y="2162825"/>
            <a:ext cx="3999900" cy="2406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9" name="Shape 2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1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14"/>
          <p:cNvSpPr txBox="1"/>
          <p:nvPr>
            <p:ph type="title"/>
          </p:nvPr>
        </p:nvSpPr>
        <p:spPr>
          <a:xfrm>
            <a:off x="1388100" y="526350"/>
            <a:ext cx="6367800" cy="4090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100"/>
              <a:buFont typeface="Montserrat"/>
              <a:buNone/>
              <a:defRPr b="1" sz="4100">
                <a:latin typeface="Montserrat"/>
                <a:ea typeface="Montserrat"/>
                <a:cs typeface="Montserrat"/>
                <a:sym typeface="Montserrat"/>
              </a:defRPr>
            </a:lvl1pPr>
            <a:lvl2pPr lvl="1" algn="ctr">
              <a:lnSpc>
                <a:spcPct val="100000"/>
              </a:lnSpc>
              <a:spcBef>
                <a:spcPts val="0"/>
              </a:spcBef>
              <a:spcAft>
                <a:spcPts val="0"/>
              </a:spcAft>
              <a:buSzPts val="4100"/>
              <a:buFont typeface="Montserrat"/>
              <a:buNone/>
              <a:defRPr b="1" sz="4100">
                <a:latin typeface="Montserrat"/>
                <a:ea typeface="Montserrat"/>
                <a:cs typeface="Montserrat"/>
                <a:sym typeface="Montserrat"/>
              </a:defRPr>
            </a:lvl2pPr>
            <a:lvl3pPr lvl="2" algn="ctr">
              <a:lnSpc>
                <a:spcPct val="100000"/>
              </a:lnSpc>
              <a:spcBef>
                <a:spcPts val="0"/>
              </a:spcBef>
              <a:spcAft>
                <a:spcPts val="0"/>
              </a:spcAft>
              <a:buSzPts val="4100"/>
              <a:buFont typeface="Montserrat"/>
              <a:buNone/>
              <a:defRPr b="1" sz="4100">
                <a:latin typeface="Montserrat"/>
                <a:ea typeface="Montserrat"/>
                <a:cs typeface="Montserrat"/>
                <a:sym typeface="Montserrat"/>
              </a:defRPr>
            </a:lvl3pPr>
            <a:lvl4pPr lvl="3" algn="ctr">
              <a:lnSpc>
                <a:spcPct val="100000"/>
              </a:lnSpc>
              <a:spcBef>
                <a:spcPts val="0"/>
              </a:spcBef>
              <a:spcAft>
                <a:spcPts val="0"/>
              </a:spcAft>
              <a:buSzPts val="4100"/>
              <a:buFont typeface="Montserrat"/>
              <a:buNone/>
              <a:defRPr b="1" sz="4100">
                <a:latin typeface="Montserrat"/>
                <a:ea typeface="Montserrat"/>
                <a:cs typeface="Montserrat"/>
                <a:sym typeface="Montserrat"/>
              </a:defRPr>
            </a:lvl4pPr>
            <a:lvl5pPr lvl="4" algn="ctr">
              <a:lnSpc>
                <a:spcPct val="100000"/>
              </a:lnSpc>
              <a:spcBef>
                <a:spcPts val="0"/>
              </a:spcBef>
              <a:spcAft>
                <a:spcPts val="0"/>
              </a:spcAft>
              <a:buSzPts val="4100"/>
              <a:buFont typeface="Montserrat"/>
              <a:buNone/>
              <a:defRPr b="1" sz="4100">
                <a:latin typeface="Montserrat"/>
                <a:ea typeface="Montserrat"/>
                <a:cs typeface="Montserrat"/>
                <a:sym typeface="Montserrat"/>
              </a:defRPr>
            </a:lvl5pPr>
            <a:lvl6pPr lvl="5" algn="ctr">
              <a:lnSpc>
                <a:spcPct val="100000"/>
              </a:lnSpc>
              <a:spcBef>
                <a:spcPts val="0"/>
              </a:spcBef>
              <a:spcAft>
                <a:spcPts val="0"/>
              </a:spcAft>
              <a:buSzPts val="4100"/>
              <a:buFont typeface="Montserrat"/>
              <a:buNone/>
              <a:defRPr b="1" sz="4100">
                <a:latin typeface="Montserrat"/>
                <a:ea typeface="Montserrat"/>
                <a:cs typeface="Montserrat"/>
                <a:sym typeface="Montserrat"/>
              </a:defRPr>
            </a:lvl6pPr>
            <a:lvl7pPr lvl="6" algn="ctr">
              <a:lnSpc>
                <a:spcPct val="100000"/>
              </a:lnSpc>
              <a:spcBef>
                <a:spcPts val="0"/>
              </a:spcBef>
              <a:spcAft>
                <a:spcPts val="0"/>
              </a:spcAft>
              <a:buSzPts val="4100"/>
              <a:buFont typeface="Montserrat"/>
              <a:buNone/>
              <a:defRPr b="1" sz="4100">
                <a:latin typeface="Montserrat"/>
                <a:ea typeface="Montserrat"/>
                <a:cs typeface="Montserrat"/>
                <a:sym typeface="Montserrat"/>
              </a:defRPr>
            </a:lvl7pPr>
            <a:lvl8pPr lvl="7" algn="ctr">
              <a:lnSpc>
                <a:spcPct val="100000"/>
              </a:lnSpc>
              <a:spcBef>
                <a:spcPts val="0"/>
              </a:spcBef>
              <a:spcAft>
                <a:spcPts val="0"/>
              </a:spcAft>
              <a:buSzPts val="4100"/>
              <a:buFont typeface="Montserrat"/>
              <a:buNone/>
              <a:defRPr b="1" sz="4100">
                <a:latin typeface="Montserrat"/>
                <a:ea typeface="Montserrat"/>
                <a:cs typeface="Montserrat"/>
                <a:sym typeface="Montserrat"/>
              </a:defRPr>
            </a:lvl8pPr>
            <a:lvl9pPr lvl="8" algn="ctr">
              <a:lnSpc>
                <a:spcPct val="100000"/>
              </a:lnSpc>
              <a:spcBef>
                <a:spcPts val="0"/>
              </a:spcBef>
              <a:spcAft>
                <a:spcPts val="0"/>
              </a:spcAft>
              <a:buSzPts val="4100"/>
              <a:buFont typeface="Montserrat"/>
              <a:buNone/>
              <a:defRPr b="1" sz="4100">
                <a:latin typeface="Montserrat"/>
                <a:ea typeface="Montserrat"/>
                <a:cs typeface="Montserrat"/>
                <a:sym typeface="Montserrat"/>
              </a:defRPr>
            </a:lvl9pPr>
          </a:lstStyle>
          <a:p/>
        </p:txBody>
      </p:sp>
      <p:sp>
        <p:nvSpPr>
          <p:cNvPr id="36" name="Google Shape;3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
          <p:cNvSpPr txBox="1"/>
          <p:nvPr>
            <p:ph type="ctrTitle"/>
          </p:nvPr>
        </p:nvSpPr>
        <p:spPr>
          <a:xfrm>
            <a:off x="311704" y="744575"/>
            <a:ext cx="4191600" cy="1809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600"/>
              <a:buNone/>
            </a:pPr>
            <a:r>
              <a:rPr lang="en"/>
              <a:t>Homework</a:t>
            </a:r>
            <a:endParaRPr/>
          </a:p>
        </p:txBody>
      </p:sp>
      <p:sp>
        <p:nvSpPr>
          <p:cNvPr id="61" name="Google Shape;61;p1"/>
          <p:cNvSpPr txBox="1"/>
          <p:nvPr>
            <p:ph type="ctrTitle"/>
          </p:nvPr>
        </p:nvSpPr>
        <p:spPr>
          <a:xfrm>
            <a:off x="311700" y="3748800"/>
            <a:ext cx="4191600" cy="55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600"/>
              <a:buNone/>
            </a:pPr>
            <a:r>
              <a:rPr lang="en" sz="2000"/>
              <a:t>Final Project - Stage 0</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4"/>
          <p:cNvSpPr txBox="1"/>
          <p:nvPr>
            <p:ph type="title"/>
          </p:nvPr>
        </p:nvSpPr>
        <p:spPr>
          <a:xfrm>
            <a:off x="439350" y="140225"/>
            <a:ext cx="8393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Stage 0</a:t>
            </a:r>
            <a:endParaRPr/>
          </a:p>
        </p:txBody>
      </p:sp>
      <p:sp>
        <p:nvSpPr>
          <p:cNvPr id="67" name="Google Shape;67;p4"/>
          <p:cNvSpPr txBox="1"/>
          <p:nvPr>
            <p:ph idx="1" type="body"/>
          </p:nvPr>
        </p:nvSpPr>
        <p:spPr>
          <a:xfrm>
            <a:off x="512350" y="1000075"/>
            <a:ext cx="83199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AutoNum type="arabicPeriod"/>
            </a:pPr>
            <a:r>
              <a:rPr b="1" lang="en"/>
              <a:t>Apa problem yang mau diselesaikan dari dataset tsb? </a:t>
            </a:r>
            <a:r>
              <a:rPr b="1" lang="en">
                <a:solidFill>
                  <a:srgbClr val="0000FF"/>
                </a:solidFill>
              </a:rPr>
              <a:t>(15 poin)</a:t>
            </a:r>
            <a:endParaRPr b="1">
              <a:solidFill>
                <a:srgbClr val="0000FF"/>
              </a:solidFill>
            </a:endParaRPr>
          </a:p>
          <a:p>
            <a:pPr indent="-317500" lvl="0" marL="457200" rtl="0" algn="l">
              <a:lnSpc>
                <a:spcPct val="115000"/>
              </a:lnSpc>
              <a:spcBef>
                <a:spcPts val="0"/>
              </a:spcBef>
              <a:spcAft>
                <a:spcPts val="0"/>
              </a:spcAft>
              <a:buSzPts val="1400"/>
              <a:buAutoNum type="arabicPeriod"/>
            </a:pPr>
            <a:r>
              <a:rPr b="1" lang="en"/>
              <a:t>Sebagai siapa kalian pada dataset tersebut? </a:t>
            </a:r>
            <a:r>
              <a:rPr b="1" lang="en">
                <a:solidFill>
                  <a:srgbClr val="0000FF"/>
                </a:solidFill>
              </a:rPr>
              <a:t>(10 poin)</a:t>
            </a:r>
            <a:endParaRPr b="1"/>
          </a:p>
          <a:p>
            <a:pPr indent="-317500" lvl="0" marL="457200" rtl="0" algn="l">
              <a:lnSpc>
                <a:spcPct val="115000"/>
              </a:lnSpc>
              <a:spcBef>
                <a:spcPts val="0"/>
              </a:spcBef>
              <a:spcAft>
                <a:spcPts val="0"/>
              </a:spcAft>
              <a:buSzPts val="1400"/>
              <a:buAutoNum type="arabicPeriod"/>
            </a:pPr>
            <a:r>
              <a:rPr b="1" lang="en"/>
              <a:t>Apa goal yang mau dicapai? </a:t>
            </a:r>
            <a:r>
              <a:rPr b="1" lang="en">
                <a:solidFill>
                  <a:srgbClr val="0000FF"/>
                </a:solidFill>
              </a:rPr>
              <a:t>(20 poin)</a:t>
            </a:r>
            <a:endParaRPr b="1"/>
          </a:p>
          <a:p>
            <a:pPr indent="-317500" lvl="0" marL="457200" rtl="0" algn="l">
              <a:lnSpc>
                <a:spcPct val="115000"/>
              </a:lnSpc>
              <a:spcBef>
                <a:spcPts val="0"/>
              </a:spcBef>
              <a:spcAft>
                <a:spcPts val="0"/>
              </a:spcAft>
              <a:buSzPts val="1400"/>
              <a:buAutoNum type="arabicPeriod"/>
            </a:pPr>
            <a:r>
              <a:rPr b="1" lang="en"/>
              <a:t>Apa Objective yang sesuai dengan goal tsb? </a:t>
            </a:r>
            <a:r>
              <a:rPr b="1" lang="en">
                <a:solidFill>
                  <a:srgbClr val="0000FF"/>
                </a:solidFill>
              </a:rPr>
              <a:t>(25 poin)</a:t>
            </a:r>
            <a:endParaRPr b="1"/>
          </a:p>
          <a:p>
            <a:pPr indent="-317500" lvl="0" marL="457200" rtl="0" algn="l">
              <a:lnSpc>
                <a:spcPct val="115000"/>
              </a:lnSpc>
              <a:spcBef>
                <a:spcPts val="0"/>
              </a:spcBef>
              <a:spcAft>
                <a:spcPts val="0"/>
              </a:spcAft>
              <a:buSzPts val="1400"/>
              <a:buAutoNum type="arabicPeriod"/>
            </a:pPr>
            <a:r>
              <a:rPr b="1" lang="en"/>
              <a:t>Apa business metrics yang cocok untuk mengukur ketercapaian Objective tsb? </a:t>
            </a:r>
            <a:r>
              <a:rPr b="1" lang="en">
                <a:solidFill>
                  <a:srgbClr val="0000FF"/>
                </a:solidFill>
              </a:rPr>
              <a:t>(30 poin)</a:t>
            </a:r>
            <a:endParaRPr b="1"/>
          </a:p>
          <a:p>
            <a:pPr indent="0" lvl="0" marL="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1200"/>
              </a:spcAft>
              <a:buSzPts val="1400"/>
              <a:buNone/>
            </a:pPr>
            <a:r>
              <a:rPr b="1" lang="en"/>
              <a:t>Hint:</a:t>
            </a:r>
            <a:br>
              <a:rPr lang="en"/>
            </a:br>
            <a:r>
              <a:rPr lang="en"/>
              <a:t>Pastikan semua jawaban di setiap nomor saling berkesinambungan satu sama lain.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2054a4cac43_0_0"/>
          <p:cNvSpPr txBox="1"/>
          <p:nvPr>
            <p:ph type="title"/>
          </p:nvPr>
        </p:nvSpPr>
        <p:spPr>
          <a:xfrm>
            <a:off x="439350" y="140225"/>
            <a:ext cx="8393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Stage 0</a:t>
            </a:r>
            <a:endParaRPr/>
          </a:p>
        </p:txBody>
      </p:sp>
      <p:sp>
        <p:nvSpPr>
          <p:cNvPr id="73" name="Google Shape;73;g2054a4cac43_0_0"/>
          <p:cNvSpPr txBox="1"/>
          <p:nvPr>
            <p:ph idx="1" type="body"/>
          </p:nvPr>
        </p:nvSpPr>
        <p:spPr>
          <a:xfrm>
            <a:off x="512350" y="1000075"/>
            <a:ext cx="8319900" cy="3805500"/>
          </a:xfrm>
          <a:prstGeom prst="rect">
            <a:avLst/>
          </a:prstGeom>
          <a:noFill/>
          <a:ln>
            <a:noFill/>
          </a:ln>
        </p:spPr>
        <p:txBody>
          <a:bodyPr anchorCtr="0" anchor="t" bIns="91425" lIns="91425" spcFirstLastPara="1" rIns="91425" wrap="square" tIns="91425">
            <a:normAutofit fontScale="70000" lnSpcReduction="20000"/>
          </a:bodyPr>
          <a:lstStyle/>
          <a:p>
            <a:pPr indent="-290830" lvl="0" marL="457200" rtl="0" algn="just">
              <a:lnSpc>
                <a:spcPct val="115000"/>
              </a:lnSpc>
              <a:spcBef>
                <a:spcPts val="0"/>
              </a:spcBef>
              <a:spcAft>
                <a:spcPts val="0"/>
              </a:spcAft>
              <a:buSzPct val="100000"/>
              <a:buAutoNum type="arabicPeriod"/>
            </a:pPr>
            <a:r>
              <a:rPr b="1" lang="en"/>
              <a:t>Apa problem yang mau diselesaikan dari dataset tsb? </a:t>
            </a:r>
            <a:endParaRPr b="1">
              <a:solidFill>
                <a:srgbClr val="0000FF"/>
              </a:solidFill>
            </a:endParaRPr>
          </a:p>
          <a:p>
            <a:pPr indent="0" lvl="0" marL="457200" rtl="0" algn="just">
              <a:lnSpc>
                <a:spcPct val="115000"/>
              </a:lnSpc>
              <a:spcBef>
                <a:spcPts val="0"/>
              </a:spcBef>
              <a:spcAft>
                <a:spcPts val="0"/>
              </a:spcAft>
              <a:buNone/>
            </a:pPr>
            <a:r>
              <a:rPr lang="en"/>
              <a:t>Masalah utama yang dihadapi industri E-commerce saat ini adalah tingginya tingkat churn rate atau tingkat kecenderungan pelanggan untuk berpindah ke platform lain, yang mengurangi loyalitas dan secara langsung berdampak pada profitabilitas bisnis.</a:t>
            </a:r>
            <a:endParaRPr/>
          </a:p>
          <a:p>
            <a:pPr indent="0" lvl="0" marL="457200" rtl="0" algn="just">
              <a:lnSpc>
                <a:spcPct val="115000"/>
              </a:lnSpc>
              <a:spcBef>
                <a:spcPts val="0"/>
              </a:spcBef>
              <a:spcAft>
                <a:spcPts val="0"/>
              </a:spcAft>
              <a:buNone/>
            </a:pPr>
            <a:r>
              <a:t/>
            </a:r>
            <a:endParaRPr b="1">
              <a:solidFill>
                <a:srgbClr val="0000FF"/>
              </a:solidFill>
            </a:endParaRPr>
          </a:p>
          <a:p>
            <a:pPr indent="-290830" lvl="0" marL="457200" rtl="0" algn="just">
              <a:lnSpc>
                <a:spcPct val="115000"/>
              </a:lnSpc>
              <a:spcBef>
                <a:spcPts val="0"/>
              </a:spcBef>
              <a:spcAft>
                <a:spcPts val="0"/>
              </a:spcAft>
              <a:buSzPct val="100000"/>
              <a:buAutoNum type="arabicPeriod"/>
            </a:pPr>
            <a:r>
              <a:rPr b="1" lang="en"/>
              <a:t>Sebagai siapa kalian pada dataset tersebut?</a:t>
            </a:r>
            <a:endParaRPr b="1"/>
          </a:p>
          <a:p>
            <a:pPr indent="0" lvl="0" marL="457200" rtl="0" algn="just">
              <a:lnSpc>
                <a:spcPct val="115000"/>
              </a:lnSpc>
              <a:spcBef>
                <a:spcPts val="0"/>
              </a:spcBef>
              <a:spcAft>
                <a:spcPts val="0"/>
              </a:spcAft>
              <a:buNone/>
            </a:pPr>
            <a:r>
              <a:rPr lang="en"/>
              <a:t>Sebagai tim data dalam suatu perusahaan, tugas kami adalah mencari solusi untuk mengurangi tingginya tingkat churn rate di E-commerce Transfourmers dengan menggunakan data yang tersedia dan melakukan analisis untuk mengidentifikasi faktor penyebab utama.</a:t>
            </a:r>
            <a:endParaRPr/>
          </a:p>
          <a:p>
            <a:pPr indent="0" lvl="0" marL="457200" rtl="0" algn="just">
              <a:lnSpc>
                <a:spcPct val="115000"/>
              </a:lnSpc>
              <a:spcBef>
                <a:spcPts val="0"/>
              </a:spcBef>
              <a:spcAft>
                <a:spcPts val="0"/>
              </a:spcAft>
              <a:buNone/>
            </a:pPr>
            <a:r>
              <a:t/>
            </a:r>
            <a:endParaRPr b="1">
              <a:solidFill>
                <a:srgbClr val="0000FF"/>
              </a:solidFill>
            </a:endParaRPr>
          </a:p>
          <a:p>
            <a:pPr indent="-290830" lvl="0" marL="457200" rtl="0" algn="just">
              <a:lnSpc>
                <a:spcPct val="115000"/>
              </a:lnSpc>
              <a:spcBef>
                <a:spcPts val="0"/>
              </a:spcBef>
              <a:spcAft>
                <a:spcPts val="0"/>
              </a:spcAft>
              <a:buSzPct val="100000"/>
              <a:buAutoNum type="arabicPeriod"/>
            </a:pPr>
            <a:r>
              <a:rPr b="1" lang="en"/>
              <a:t>Apa goal yang mau dicapai?</a:t>
            </a:r>
            <a:endParaRPr b="1"/>
          </a:p>
          <a:p>
            <a:pPr indent="0" lvl="0" marL="457200" rtl="0" algn="just">
              <a:lnSpc>
                <a:spcPct val="115000"/>
              </a:lnSpc>
              <a:spcBef>
                <a:spcPts val="0"/>
              </a:spcBef>
              <a:spcAft>
                <a:spcPts val="0"/>
              </a:spcAft>
              <a:buNone/>
            </a:pPr>
            <a:r>
              <a:rPr lang="en"/>
              <a:t>Tujuan utama tim data dalam mengatasi tingginya churn rate adalah untuk mengurangi tingkat churn rate secara signifikan dan memperbaiki loyalitas pelanggan dengan memberikan solusi dan rekomendasi yang tepat kepada pelanggan yang diprediksi akan melakukan churn rate. Ini bertujuan untuk memastikan stabilitas dan profitabilitas bisnis dalam jangka panjang.</a:t>
            </a:r>
            <a:endParaRPr/>
          </a:p>
          <a:p>
            <a:pPr indent="0" lvl="0" marL="457200" rtl="0" algn="just">
              <a:lnSpc>
                <a:spcPct val="115000"/>
              </a:lnSpc>
              <a:spcBef>
                <a:spcPts val="0"/>
              </a:spcBef>
              <a:spcAft>
                <a:spcPts val="0"/>
              </a:spcAft>
              <a:buNone/>
            </a:pPr>
            <a:r>
              <a:t/>
            </a:r>
            <a:endParaRPr b="1">
              <a:solidFill>
                <a:srgbClr val="0000FF"/>
              </a:solidFill>
            </a:endParaRPr>
          </a:p>
          <a:p>
            <a:pPr indent="-290830" lvl="0" marL="457200" rtl="0" algn="just">
              <a:lnSpc>
                <a:spcPct val="115000"/>
              </a:lnSpc>
              <a:spcBef>
                <a:spcPts val="0"/>
              </a:spcBef>
              <a:spcAft>
                <a:spcPts val="0"/>
              </a:spcAft>
              <a:buSzPct val="100000"/>
              <a:buAutoNum type="arabicPeriod"/>
            </a:pPr>
            <a:r>
              <a:rPr b="1" lang="en"/>
              <a:t>Apa Objective yang sesuai dengan goal tsb?</a:t>
            </a:r>
            <a:endParaRPr b="1"/>
          </a:p>
          <a:p>
            <a:pPr indent="0" lvl="0" marL="457200" rtl="0" algn="just">
              <a:lnSpc>
                <a:spcPct val="115000"/>
              </a:lnSpc>
              <a:spcBef>
                <a:spcPts val="0"/>
              </a:spcBef>
              <a:spcAft>
                <a:spcPts val="0"/>
              </a:spcAft>
              <a:buNone/>
            </a:pPr>
            <a:r>
              <a:rPr lang="en">
                <a:solidFill>
                  <a:srgbClr val="000000"/>
                </a:solidFill>
              </a:rPr>
              <a:t>Tim data akan membuat model prediktif yang dapat memprediksi pelanggan yang memiliki risiko tinggi untuk berpindah dan mengimplementasikan strategi untuk mempertahankan pelanggan tersebut. Selain itu, tim data akan melakukan analisis secara menyeluruh untuk mengetahui karakteristik pelanggan melalui data yang tersedia.</a:t>
            </a:r>
            <a:endParaRPr>
              <a:solidFill>
                <a:srgbClr val="000000"/>
              </a:solidFill>
            </a:endParaRPr>
          </a:p>
          <a:p>
            <a:pPr indent="0" lvl="0" marL="457200" rtl="0" algn="just">
              <a:lnSpc>
                <a:spcPct val="115000"/>
              </a:lnSpc>
              <a:spcBef>
                <a:spcPts val="0"/>
              </a:spcBef>
              <a:spcAft>
                <a:spcPts val="0"/>
              </a:spcAft>
              <a:buNone/>
            </a:pPr>
            <a:r>
              <a:t/>
            </a:r>
            <a:endParaRPr b="1"/>
          </a:p>
          <a:p>
            <a:pPr indent="-290830" lvl="0" marL="457200" rtl="0" algn="just">
              <a:lnSpc>
                <a:spcPct val="115000"/>
              </a:lnSpc>
              <a:spcBef>
                <a:spcPts val="0"/>
              </a:spcBef>
              <a:spcAft>
                <a:spcPts val="0"/>
              </a:spcAft>
              <a:buSzPct val="100000"/>
              <a:buAutoNum type="arabicPeriod"/>
            </a:pPr>
            <a:r>
              <a:rPr b="1" lang="en"/>
              <a:t>Apa business metrics yang cocok untuk mengukur ketercapaian Objective tsb? </a:t>
            </a:r>
            <a:endParaRPr b="1"/>
          </a:p>
          <a:p>
            <a:pPr indent="0" lvl="0" marL="457200" rtl="0" algn="just">
              <a:lnSpc>
                <a:spcPct val="115000"/>
              </a:lnSpc>
              <a:spcBef>
                <a:spcPts val="0"/>
              </a:spcBef>
              <a:spcAft>
                <a:spcPts val="0"/>
              </a:spcAft>
              <a:buNone/>
            </a:pPr>
            <a:r>
              <a:rPr lang="en">
                <a:solidFill>
                  <a:srgbClr val="000000"/>
                </a:solidFill>
              </a:rPr>
              <a:t>Tingkat churn rate. Tim data akan terus memantau tingkat churn rate seiring waktu dengan menggunakan data yang tersedia untuk menentukan efektivitas strategi yang diterapkan dan membuat perubahan yang diperlukan untuk mencapai tujuan mengurangi tingginya churn rate.</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